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0" r:id="rId5"/>
    <p:sldId id="259" r:id="rId6"/>
    <p:sldId id="262" r:id="rId7"/>
    <p:sldId id="264" r:id="rId8"/>
    <p:sldId id="261" r:id="rId9"/>
    <p:sldId id="263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19T14:09:23.573"/>
    </inkml:context>
    <inkml:brush xml:id="br0">
      <inkml:brushProperty name="width" value="0.05" units="cm"/>
      <inkml:brushProperty name="height" value="0.3" units="cm"/>
      <inkml:brushProperty name="ignorePressure" value="1"/>
      <inkml:brushProperty name="inkEffects" value="pencil"/>
    </inkml:brush>
  </inkml:definitions>
  <inkml:trace contextRef="#ctx0" brushRef="#br0">107 122,'-3'3,"0"5,0 5,0 7,1 6,1 3,1 10,0 3,0 0,0-5,0 4,2 1,2-5,-1-6,0-3,-2-4,0 2,0-1,-1 3,0 0,0-4,0-2,0 0,0-1,0-2,2 1,2 0,-1 2,0-1,-1-1,1 1,4 0,0 4,-1 0,0-2,1 1,-2-1,0-3,3-3,3-6,6-4,3-4,6-2,2-1,5-1,2 0,2 0,-2 1,-1-1,6 1,7 0,-3 0,0 0,-3 0,7 0,0 0,0 0,-4 0,0 8,-7 2,4 0,-2-3,-1-1,-1-2,-4-3,-1 0,0-1,-3 0,-2-1,5 4,8 0,4 0,0-1,5 0,2-1,-3 0,-6-1,-6 0,-4 0,-2 0,2 0,0 0,7 0,0 0,-1 0,-3 0,4 0,-3 0,-3 0,5 0,-3 0,3 0,0 0,2 0,-4 0,-5 0,-3 0,4 0,4 0,1 0,2 0,0 0,0 0,2 0,1 0,-1 0,2 0,-3 0,2 0,3 0,8 0,2 0,-3 0,-1 0,-6 2,-8 1,-5 1,-3-2,-4 0,1-1,2 0,-2-1,0 0,1 0,4 0,-2-1,5 1,-1 0,-3 0,-2 0,-3 0,-3 0,-3 0,0 0,3 0,-1 0,7 0,1 0,-2 0,5 0,0 0,-7-2,-6-4,-5-1,-1-1,-4-3,2-1,2 1,12 2,5 3,5 3,2 1,-2 1,-1 2,-5-1,-6-2,-8-6,-6-4,-3-8,-1-3,-3-6,0 1,-2 1,0-2,-1 2,1 2,-1 1,1-6,0-4,0 3,0 3,0 4,-3 1,0-1,0 1,0-3,2 0,-3 0,0 1,0-2,2 0,0 3,1-1,0 3,1-1,0 1,0-3,1-1,-1 0,0 1,0 3,-5 0,-2-2,-2 3,1 1,-2-2,2-3,-4-1,-1 0,-2 5,-3 6,1 9,-4 4,-3 3,-8 4,-2 2,1-2,-5 0,-5-2,-10-1,-4-1,-4-1,-7 0,-6 0,3-1,-1 1,4 0,6 0,3 0,-1 0,2 0,-2 0,-6 0,-7 0,-1 0,6 0,3 0,1 0,5 0,-4 0,-3 0,2 0,3 0,6 0,-2 0,-1 0,5 0,-5 0,-10 0,4 0,-2 0,-1 0,-3 0,4 0,6 0,9 0,6 0,10 0,8 0,5 0,5 0,2 0,-1 0,-3 0,-1 0,0 0,1 0,2 0,-2 0,0 0,0 0,-4 0,0 0,-5 0,1 0,2 0,2 0,3 0,0 0,1 0,-5 0,0 0,1 0,3 0,1-5,-1-2,-5 0,0 2,-1-2,-2 2,2 0,-5 2,0 1,0 1,3 1,2 0,-1 0,-1 1,2-1,1 0,1 0,3 0,0 0,0 0,2 0,1 0,2 0,-5 0,-4 0,1 0,-5 0,1 0,0 3,3 3,2 3,3 0,2-1,1 0,5-1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19T14:10:27.920"/>
    </inkml:context>
    <inkml:brush xml:id="br0">
      <inkml:brushProperty name="width" value="0.05" units="cm"/>
      <inkml:brushProperty name="height" value="0.3" units="cm"/>
      <inkml:brushProperty name="ignorePressure" value="1"/>
      <inkml:brushProperty name="inkEffects" value="pencil"/>
    </inkml:brush>
  </inkml:definitions>
  <inkml:trace contextRef="#ctx0" brushRef="#br0">0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E90E6E-ADE0-4635-9ADF-754994DB0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9D3C326-8AA0-479D-A3EC-7A5452A2CA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EBD42B-DC3B-4078-AA7F-796BCF8FD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AFD0-01D6-4C87-B089-65E792D9EF76}" type="datetimeFigureOut">
              <a:rPr kumimoji="1" lang="ja-JP" altLang="en-US" smtClean="0"/>
              <a:t>2022/1/21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5230E8-905D-4EDD-A0AC-8020BB4FB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86C4C11-0624-492C-8D70-C77472CF2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8483D-444A-4E6A-B297-B0D618386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4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82C1AD-FEAA-416F-8D59-BF7BD60D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AD5B08F-3A1D-4196-BAED-70EDF05FC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041A69-BCB7-4CB1-A9F6-2CA176446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AFD0-01D6-4C87-B089-65E792D9EF76}" type="datetimeFigureOut">
              <a:rPr kumimoji="1" lang="ja-JP" altLang="en-US" smtClean="0"/>
              <a:t>2022/1/21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6298151-C8DB-460D-ADC6-5883409F4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CD3376-6B3C-4444-8A6F-10A3CAF8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8483D-444A-4E6A-B297-B0D618386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4337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88A1526-2BD2-4A8B-BD4F-18C039128D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57A5377-F962-4266-B91C-C4AD860DE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1B90F6B-855F-4EAF-9064-AE8FA6CE1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AFD0-01D6-4C87-B089-65E792D9EF76}" type="datetimeFigureOut">
              <a:rPr kumimoji="1" lang="ja-JP" altLang="en-US" smtClean="0"/>
              <a:t>2022/1/21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40E204-033A-4F25-B8DD-2AFAF020E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BBF832-EFF9-4638-B9AF-2079CF19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8483D-444A-4E6A-B297-B0D618386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388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96483C-BEF6-41F1-BB29-97F5B1D9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404B31-8C1C-44C4-BB7A-AA61BDA16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4AB1DD5-11E7-4A6B-B76F-0588C9010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AFD0-01D6-4C87-B089-65E792D9EF76}" type="datetimeFigureOut">
              <a:rPr kumimoji="1" lang="ja-JP" altLang="en-US" smtClean="0"/>
              <a:t>2022/1/21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587750-E7AD-4B3A-A0F9-EC7B26DD6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A07EF6D-11EF-4242-B0E8-86EE79437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8483D-444A-4E6A-B297-B0D618386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41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3D15B8-98D0-4D45-BD8F-00A57D09B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D74D396-D78A-4C55-BA4A-1B0903EC4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8061C79-F819-461E-AFF1-4EF7EC24B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AFD0-01D6-4C87-B089-65E792D9EF76}" type="datetimeFigureOut">
              <a:rPr kumimoji="1" lang="ja-JP" altLang="en-US" smtClean="0"/>
              <a:t>2022/1/21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C56181-254A-4366-8187-7355D53D7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A91147-7E8E-4F55-8D28-656DE4064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8483D-444A-4E6A-B297-B0D618386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7185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F8D303-7E2D-4E48-AD04-D42BA1E30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514E56-6A6F-4B21-8828-884FF2FA3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8E2C844-0D9B-46C7-8A35-2AE410D16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AEF4361-8501-4691-9441-B8D18137B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AFD0-01D6-4C87-B089-65E792D9EF76}" type="datetimeFigureOut">
              <a:rPr kumimoji="1" lang="ja-JP" altLang="en-US" smtClean="0"/>
              <a:t>2022/1/21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91FA678-1431-46FE-A678-97CF34309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6E84016-B9C0-47ED-8935-E4EAE428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8483D-444A-4E6A-B297-B0D618386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632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A8188F-0F5D-4CA6-837C-6E4DE2C1A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ECE338-6788-4AFE-91F7-8C66B613F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71322E-717A-45F9-86EA-B8BC2123B7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02A202D-ABC9-4302-928A-B4348D145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5CF2536-2529-4B03-9FDF-D14960118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36BA98F-0149-436E-BDD2-9DF0341B0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AFD0-01D6-4C87-B089-65E792D9EF76}" type="datetimeFigureOut">
              <a:rPr kumimoji="1" lang="ja-JP" altLang="en-US" smtClean="0"/>
              <a:t>2022/1/21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97D8739-A0DC-4338-B237-499D0192D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2969674-108F-4D54-835D-21B375A60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8483D-444A-4E6A-B297-B0D618386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23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325C8D-F846-435F-94B1-E96478D8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0A1CCBA-C465-4557-BA1C-9EE48D443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AFD0-01D6-4C87-B089-65E792D9EF76}" type="datetimeFigureOut">
              <a:rPr kumimoji="1" lang="ja-JP" altLang="en-US" smtClean="0"/>
              <a:t>2022/1/21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4445936-8DB4-4F9C-A8E4-8CEBB36A1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B54939D-5F16-4E40-BC9D-6DD5FC18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8483D-444A-4E6A-B297-B0D618386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6291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E11777E-1BD0-4385-869D-4AB6205DF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AFD0-01D6-4C87-B089-65E792D9EF76}" type="datetimeFigureOut">
              <a:rPr kumimoji="1" lang="ja-JP" altLang="en-US" smtClean="0"/>
              <a:t>2022/1/21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A0C24BF-FBE8-4967-BFFD-FDE72CAB0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C0F1E42-77AE-4201-8CA5-1268CC2B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8483D-444A-4E6A-B297-B0D618386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6637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E16C3B-69AB-4B3A-8433-760088C67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12602E-1CE0-4213-AD94-82F9B873B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1BCBB2F-FF0A-460E-B764-6637308C1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F786083-FD50-4CEC-A8EF-60281CCF2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AFD0-01D6-4C87-B089-65E792D9EF76}" type="datetimeFigureOut">
              <a:rPr kumimoji="1" lang="ja-JP" altLang="en-US" smtClean="0"/>
              <a:t>2022/1/21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6C55388-7001-403F-9972-8A9B90BA6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ADB402B-14D5-4799-A24D-822606C56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8483D-444A-4E6A-B297-B0D618386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5545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69FC10-7D03-4940-B177-BB0C42A3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FF28E7A-198C-43BB-8F90-6657CDF834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F5359EF-5ABE-4FA3-B81B-8843031EC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6616A53-A01F-4F03-A95D-4FCACD89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AFD0-01D6-4C87-B089-65E792D9EF76}" type="datetimeFigureOut">
              <a:rPr kumimoji="1" lang="ja-JP" altLang="en-US" smtClean="0"/>
              <a:t>2022/1/21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9692E0E-0ECB-4722-AF75-7ADB294AE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C50B6C0-7C07-4D2C-9AC2-9CACF1CB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8483D-444A-4E6A-B297-B0D618386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4200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8EA9763-1172-4745-BBA3-1C7F38187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63F01A6-A6A3-4444-9B38-D5A8DC7D4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96CE2A-9457-4E62-820A-4C8051F49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2AFD0-01D6-4C87-B089-65E792D9EF76}" type="datetimeFigureOut">
              <a:rPr kumimoji="1" lang="ja-JP" altLang="en-US" smtClean="0"/>
              <a:t>2022/1/21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B69926-43B0-48BC-B166-A7445C55D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465199-E359-4C72-A331-3D55184C6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8483D-444A-4E6A-B297-B0D6183868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44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C521189-8A48-4820-9B4F-AFF32812A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03" y="609600"/>
            <a:ext cx="11525232" cy="522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92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727E41A6-754A-4117-A5B0-BE8D2932A693}"/>
              </a:ext>
            </a:extLst>
          </p:cNvPr>
          <p:cNvGrpSpPr/>
          <p:nvPr/>
        </p:nvGrpSpPr>
        <p:grpSpPr>
          <a:xfrm>
            <a:off x="131239" y="2524539"/>
            <a:ext cx="3591339" cy="1660707"/>
            <a:chOff x="0" y="2478157"/>
            <a:chExt cx="3591339" cy="1660707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F673E817-0365-4589-BD28-CB07D00BB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478157"/>
              <a:ext cx="3591339" cy="16607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9" name="インク 8">
                  <a:extLst>
                    <a:ext uri="{FF2B5EF4-FFF2-40B4-BE49-F238E27FC236}">
                      <a16:creationId xmlns:a16="http://schemas.microsoft.com/office/drawing/2014/main" id="{CD124305-17C1-4E52-9233-E2B2E6503441}"/>
                    </a:ext>
                  </a:extLst>
                </p14:cNvPr>
                <p14:cNvContentPartPr/>
                <p14:nvPr/>
              </p14:nvContentPartPr>
              <p14:xfrm>
                <a:off x="861103" y="3328390"/>
                <a:ext cx="1504395" cy="430411"/>
              </p14:xfrm>
            </p:contentPart>
          </mc:Choice>
          <mc:Fallback xmlns="">
            <p:pic>
              <p:nvPicPr>
                <p:cNvPr id="9" name="インク 8">
                  <a:extLst>
                    <a:ext uri="{FF2B5EF4-FFF2-40B4-BE49-F238E27FC236}">
                      <a16:creationId xmlns:a16="http://schemas.microsoft.com/office/drawing/2014/main" id="{CD124305-17C1-4E52-9233-E2B2E650344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52463" y="3274409"/>
                  <a:ext cx="1522034" cy="53801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0" name="インク 9">
                <a:extLst>
                  <a:ext uri="{FF2B5EF4-FFF2-40B4-BE49-F238E27FC236}">
                    <a16:creationId xmlns:a16="http://schemas.microsoft.com/office/drawing/2014/main" id="{046E7868-802C-4D14-8FF2-E49A7978F828}"/>
                  </a:ext>
                </a:extLst>
              </p14:cNvPr>
              <p14:cNvContentPartPr/>
              <p14:nvPr/>
            </p14:nvContentPartPr>
            <p14:xfrm>
              <a:off x="6420637" y="4366435"/>
              <a:ext cx="360" cy="360"/>
            </p14:xfrm>
          </p:contentPart>
        </mc:Choice>
        <mc:Fallback xmlns="">
          <p:pic>
            <p:nvPicPr>
              <p:cNvPr id="10" name="インク 9">
                <a:extLst>
                  <a:ext uri="{FF2B5EF4-FFF2-40B4-BE49-F238E27FC236}">
                    <a16:creationId xmlns:a16="http://schemas.microsoft.com/office/drawing/2014/main" id="{046E7868-802C-4D14-8FF2-E49A7978F8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11637" y="4312435"/>
                <a:ext cx="18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図 11">
            <a:extLst>
              <a:ext uri="{FF2B5EF4-FFF2-40B4-BE49-F238E27FC236}">
                <a16:creationId xmlns:a16="http://schemas.microsoft.com/office/drawing/2014/main" id="{A8F9B267-C8C1-4B0F-8675-C0A8666EC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875" y="1396457"/>
            <a:ext cx="7108886" cy="3358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9D457F64-00F5-412D-A7EB-5CB360489293}"/>
              </a:ext>
            </a:extLst>
          </p:cNvPr>
          <p:cNvSpPr/>
          <p:nvPr/>
        </p:nvSpPr>
        <p:spPr>
          <a:xfrm>
            <a:off x="3803374" y="3075938"/>
            <a:ext cx="947530" cy="4226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AA2FD4D-96BC-4730-9CE3-72CBE4368D07}"/>
              </a:ext>
            </a:extLst>
          </p:cNvPr>
          <p:cNvSpPr txBox="1"/>
          <p:nvPr/>
        </p:nvSpPr>
        <p:spPr>
          <a:xfrm>
            <a:off x="8449918" y="4825520"/>
            <a:ext cx="3291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1vw 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は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viewport 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の横幅の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1%</a:t>
            </a:r>
            <a:endParaRPr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041EA42-4F71-40E6-B1AB-50A30C274C22}"/>
              </a:ext>
            </a:extLst>
          </p:cNvPr>
          <p:cNvSpPr txBox="1"/>
          <p:nvPr/>
        </p:nvSpPr>
        <p:spPr>
          <a:xfrm>
            <a:off x="4814639" y="4834595"/>
            <a:ext cx="3211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1vh 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は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viewport</a:t>
            </a:r>
            <a:r>
              <a:rPr lang="ja-JP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の高さの</a:t>
            </a:r>
            <a:r>
              <a:rPr lang="en-US" altLang="ja-JP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1%</a:t>
            </a:r>
            <a:endParaRPr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4F1C3755-F132-4798-8B61-C24B315A46D9}"/>
              </a:ext>
            </a:extLst>
          </p:cNvPr>
          <p:cNvSpPr txBox="1"/>
          <p:nvPr/>
        </p:nvSpPr>
        <p:spPr>
          <a:xfrm>
            <a:off x="3461261" y="6182139"/>
            <a:ext cx="456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</a:t>
            </a:r>
            <a:r>
              <a:rPr kumimoji="1" lang="en-US" altLang="ja-JP" dirty="0"/>
              <a:t>iew</a:t>
            </a:r>
            <a:r>
              <a:rPr lang="en-US" altLang="ja-JP" dirty="0"/>
              <a:t>port</a:t>
            </a:r>
            <a:r>
              <a:rPr lang="zh-CN" altLang="en-US" dirty="0"/>
              <a:t>可以理解为设备屏幕的长跟宽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14703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E910F0A-8A02-433D-A4C0-01CDD4007B55}"/>
              </a:ext>
            </a:extLst>
          </p:cNvPr>
          <p:cNvSpPr txBox="1"/>
          <p:nvPr/>
        </p:nvSpPr>
        <p:spPr>
          <a:xfrm>
            <a:off x="271670" y="1218048"/>
            <a:ext cx="760674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232629"/>
                </a:solidFill>
                <a:effectLst/>
                <a:latin typeface="-apple-system"/>
              </a:rPr>
              <a:t>A viewport is the area that is visible to you on your device.</a:t>
            </a:r>
          </a:p>
          <a:p>
            <a:r>
              <a:rPr lang="en-US" altLang="ja-JP" b="0" i="0" dirty="0">
                <a:solidFill>
                  <a:srgbClr val="232629"/>
                </a:solidFill>
                <a:effectLst/>
                <a:latin typeface="-apple-system"/>
              </a:rPr>
              <a:t> </a:t>
            </a:r>
          </a:p>
          <a:p>
            <a:r>
              <a:rPr lang="en-US" altLang="ja-JP" b="0" i="0" dirty="0">
                <a:solidFill>
                  <a:srgbClr val="232629"/>
                </a:solidFill>
                <a:effectLst/>
                <a:latin typeface="-apple-system"/>
              </a:rPr>
              <a:t>A window is your browser window.</a:t>
            </a:r>
          </a:p>
          <a:p>
            <a:endParaRPr lang="en-US" altLang="ja-JP" b="0" i="0" dirty="0">
              <a:solidFill>
                <a:srgbClr val="232629"/>
              </a:solidFill>
              <a:effectLst/>
              <a:latin typeface="-apple-system"/>
            </a:endParaRPr>
          </a:p>
          <a:p>
            <a:r>
              <a:rPr lang="en-US" altLang="ja-JP" b="0" i="0" dirty="0">
                <a:solidFill>
                  <a:srgbClr val="232629"/>
                </a:solidFill>
                <a:effectLst/>
                <a:latin typeface="-apple-system"/>
              </a:rPr>
              <a:t>The window can be as big as the viewport or smaller.</a:t>
            </a:r>
          </a:p>
          <a:p>
            <a:endParaRPr lang="en-US" altLang="ja-JP" dirty="0">
              <a:solidFill>
                <a:srgbClr val="232629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32629"/>
                </a:solidFill>
                <a:latin typeface="-apple-system"/>
              </a:rPr>
              <a:t>还是没搞懂</a:t>
            </a:r>
            <a:r>
              <a:rPr lang="en-US" altLang="zh-CN" dirty="0">
                <a:solidFill>
                  <a:srgbClr val="232629"/>
                </a:solidFill>
                <a:latin typeface="-apple-system"/>
              </a:rPr>
              <a:t>viewport</a:t>
            </a:r>
            <a:r>
              <a:rPr lang="zh-CN" altLang="en-US" dirty="0">
                <a:solidFill>
                  <a:srgbClr val="232629"/>
                </a:solidFill>
                <a:latin typeface="-apple-system"/>
              </a:rPr>
              <a:t>跟</a:t>
            </a:r>
            <a:r>
              <a:rPr lang="en-US" altLang="zh-CN" dirty="0">
                <a:solidFill>
                  <a:srgbClr val="232629"/>
                </a:solidFill>
                <a:latin typeface="-apple-system"/>
              </a:rPr>
              <a:t>window</a:t>
            </a:r>
            <a:r>
              <a:rPr lang="zh-CN" altLang="en-US" dirty="0">
                <a:solidFill>
                  <a:srgbClr val="232629"/>
                </a:solidFill>
                <a:latin typeface="-apple-system"/>
              </a:rPr>
              <a:t>的区别，算了先不管了</a:t>
            </a:r>
            <a:endParaRPr lang="en-US" altLang="zh-CN" dirty="0">
              <a:solidFill>
                <a:srgbClr val="232629"/>
              </a:solidFill>
              <a:latin typeface="-apple-system"/>
            </a:endParaRPr>
          </a:p>
          <a:p>
            <a:endParaRPr lang="en-US" altLang="zh-CN" dirty="0">
              <a:solidFill>
                <a:srgbClr val="232629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32629"/>
                </a:solidFill>
                <a:latin typeface="-apple-system"/>
              </a:rPr>
              <a:t>只需要记住如果要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兼容各个手机尺寸时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232629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32629"/>
                </a:solidFill>
                <a:latin typeface="-apple-system"/>
              </a:rPr>
              <a:t>只要将水平方向上的的</a:t>
            </a:r>
            <a:r>
              <a:rPr lang="en-US" altLang="zh-CN" dirty="0">
                <a:solidFill>
                  <a:srgbClr val="232629"/>
                </a:solidFill>
                <a:latin typeface="-apple-system"/>
              </a:rPr>
              <a:t>px</a:t>
            </a:r>
            <a:r>
              <a:rPr lang="zh-CN" altLang="en-US" dirty="0">
                <a:solidFill>
                  <a:srgbClr val="232629"/>
                </a:solidFill>
                <a:latin typeface="-apple-system"/>
              </a:rPr>
              <a:t>转成</a:t>
            </a:r>
            <a:r>
              <a:rPr lang="en-US" altLang="zh-CN" dirty="0" err="1">
                <a:solidFill>
                  <a:srgbClr val="232629"/>
                </a:solidFill>
                <a:latin typeface="-apple-system"/>
              </a:rPr>
              <a:t>vw</a:t>
            </a:r>
            <a:r>
              <a:rPr lang="zh-CN" altLang="en-US" dirty="0">
                <a:solidFill>
                  <a:srgbClr val="232629"/>
                </a:solidFill>
                <a:latin typeface="-apple-system"/>
              </a:rPr>
              <a:t>就可以了</a:t>
            </a:r>
            <a:endParaRPr lang="en-US" altLang="zh-CN" dirty="0">
              <a:solidFill>
                <a:srgbClr val="232629"/>
              </a:solidFill>
              <a:latin typeface="-apple-system"/>
            </a:endParaRPr>
          </a:p>
          <a:p>
            <a:endParaRPr lang="en-US" altLang="zh-CN" dirty="0">
              <a:solidFill>
                <a:srgbClr val="232629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32629"/>
                </a:solidFill>
                <a:latin typeface="-apple-system"/>
              </a:rPr>
              <a:t>垂直方向上的</a:t>
            </a:r>
            <a:r>
              <a:rPr lang="en-US" altLang="zh-CN" dirty="0">
                <a:solidFill>
                  <a:srgbClr val="232629"/>
                </a:solidFill>
                <a:latin typeface="-apple-system"/>
              </a:rPr>
              <a:t>px</a:t>
            </a:r>
            <a:r>
              <a:rPr lang="zh-CN" altLang="en-US" dirty="0">
                <a:solidFill>
                  <a:srgbClr val="232629"/>
                </a:solidFill>
                <a:latin typeface="-apple-system"/>
              </a:rPr>
              <a:t>不需要转成</a:t>
            </a:r>
            <a:r>
              <a:rPr lang="en-US" altLang="zh-CN" dirty="0" err="1">
                <a:solidFill>
                  <a:srgbClr val="232629"/>
                </a:solidFill>
                <a:latin typeface="-apple-system"/>
              </a:rPr>
              <a:t>vh</a:t>
            </a:r>
            <a:endParaRPr lang="en-US" altLang="zh-CN" dirty="0">
              <a:solidFill>
                <a:srgbClr val="232629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32629"/>
                </a:solidFill>
                <a:latin typeface="-apple-system"/>
              </a:rPr>
              <a:t>不用管垂直方向上的</a:t>
            </a:r>
            <a:endParaRPr lang="en-US" altLang="ja-JP" dirty="0">
              <a:solidFill>
                <a:srgbClr val="2326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93833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49EFDBD-5FBF-47F8-9E20-F355FBA09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3015"/>
            <a:ext cx="3419061" cy="1971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01D31754-3000-4066-BADB-07A7D0808F44}"/>
              </a:ext>
            </a:extLst>
          </p:cNvPr>
          <p:cNvSpPr/>
          <p:nvPr/>
        </p:nvSpPr>
        <p:spPr>
          <a:xfrm>
            <a:off x="3472069" y="3269974"/>
            <a:ext cx="483705" cy="31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9BDB59B-68E0-49E3-974E-01CD0EF7B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370" y="1757156"/>
            <a:ext cx="6715404" cy="334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67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D9FAE4D-EB90-4CBD-BBCE-076F4DD94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74" y="710753"/>
            <a:ext cx="9839469" cy="556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67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968C12A-8E71-4828-85F6-417804466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74" t="14106" r="12279" b="10339"/>
          <a:stretch/>
        </p:blipFill>
        <p:spPr>
          <a:xfrm>
            <a:off x="430696" y="460513"/>
            <a:ext cx="4384401" cy="29684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A251A4E-3627-4403-9DAC-73384D3B2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492" y="460513"/>
            <a:ext cx="5429352" cy="2968487"/>
          </a:xfrm>
          <a:prstGeom prst="rect">
            <a:avLst/>
          </a:prstGeom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A96045A6-77D7-4D95-B470-A5C39D6D486B}"/>
              </a:ext>
            </a:extLst>
          </p:cNvPr>
          <p:cNvSpPr/>
          <p:nvPr/>
        </p:nvSpPr>
        <p:spPr>
          <a:xfrm>
            <a:off x="5188226" y="1633330"/>
            <a:ext cx="987287" cy="344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0727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05FE8B8F-D90A-4327-AA69-B42308F5A4C7}"/>
              </a:ext>
            </a:extLst>
          </p:cNvPr>
          <p:cNvGrpSpPr/>
          <p:nvPr/>
        </p:nvGrpSpPr>
        <p:grpSpPr>
          <a:xfrm>
            <a:off x="1358347" y="848140"/>
            <a:ext cx="9847750" cy="5360523"/>
            <a:chOff x="397565" y="245165"/>
            <a:chExt cx="11159715" cy="6235167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4B9CC92-2A0E-4579-8DD1-FE15CF0CE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565" y="245165"/>
              <a:ext cx="11159715" cy="623516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74AA84FE-44D5-4D7E-AA0E-E94FCB4FD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3924" y="5589924"/>
              <a:ext cx="1325920" cy="342918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DC87B79-B00D-4461-84DA-4CFEA824CB1C}"/>
                </a:ext>
              </a:extLst>
            </p:cNvPr>
            <p:cNvSpPr txBox="1"/>
            <p:nvPr/>
          </p:nvSpPr>
          <p:spPr>
            <a:xfrm>
              <a:off x="2922106" y="5471177"/>
              <a:ext cx="1695431" cy="536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ja-JP" sz="2400" b="0" i="0" dirty="0">
                  <a:solidFill>
                    <a:srgbClr val="030303"/>
                  </a:solidFill>
                  <a:effectLst/>
                  <a:latin typeface="Roboto" panose="020B0604020202020204" pitchFamily="2" charset="0"/>
                </a:rPr>
                <a:t>0.75rem</a:t>
              </a:r>
              <a:endParaRPr lang="ja-JP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4254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3F4AD0E-133A-4D72-B7B0-6F4A5025C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31496" cy="337630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8CB4EA1-94E1-4E7D-B382-0FA6750C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94" y="3481696"/>
            <a:ext cx="6213662" cy="312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9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72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B31EA3A-4659-4EA4-B878-63C7C1BA4772}"/>
              </a:ext>
            </a:extLst>
          </p:cNvPr>
          <p:cNvGrpSpPr/>
          <p:nvPr/>
        </p:nvGrpSpPr>
        <p:grpSpPr>
          <a:xfrm>
            <a:off x="911793" y="482448"/>
            <a:ext cx="10103369" cy="5893103"/>
            <a:chOff x="1044315" y="190900"/>
            <a:chExt cx="10103369" cy="5893103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75416717-1957-4154-B4AE-B07D692DF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4315" y="190900"/>
              <a:ext cx="10103369" cy="5893103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530B51C-055E-4BF8-8683-DCAEDCEB1F9C}"/>
                </a:ext>
              </a:extLst>
            </p:cNvPr>
            <p:cNvSpPr/>
            <p:nvPr/>
          </p:nvSpPr>
          <p:spPr>
            <a:xfrm>
              <a:off x="1411357" y="1033670"/>
              <a:ext cx="1119808" cy="3445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59C0CE7D-535A-490F-8146-2B4EC405F8A4}"/>
                </a:ext>
              </a:extLst>
            </p:cNvPr>
            <p:cNvSpPr txBox="1"/>
            <p:nvPr/>
          </p:nvSpPr>
          <p:spPr>
            <a:xfrm>
              <a:off x="1258957" y="1070449"/>
              <a:ext cx="15571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b="1" dirty="0"/>
                <a:t>前端编辑器项目</a:t>
              </a:r>
              <a:endParaRPr kumimoji="1" lang="ja-JP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1817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C7243E75-62E0-4037-8C84-54F15FCDEA7A}"/>
              </a:ext>
            </a:extLst>
          </p:cNvPr>
          <p:cNvGrpSpPr/>
          <p:nvPr/>
        </p:nvGrpSpPr>
        <p:grpSpPr>
          <a:xfrm>
            <a:off x="569843" y="254581"/>
            <a:ext cx="11171583" cy="5938019"/>
            <a:chOff x="569843" y="254581"/>
            <a:chExt cx="11171583" cy="5938019"/>
          </a:xfrm>
        </p:grpSpPr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8AF3AEE4-C750-46DC-A1FC-C5E0470022C5}"/>
                </a:ext>
              </a:extLst>
            </p:cNvPr>
            <p:cNvGrpSpPr/>
            <p:nvPr/>
          </p:nvGrpSpPr>
          <p:grpSpPr>
            <a:xfrm>
              <a:off x="569843" y="254581"/>
              <a:ext cx="3339325" cy="5938019"/>
              <a:chOff x="7832034" y="459990"/>
              <a:chExt cx="3339325" cy="5938019"/>
            </a:xfrm>
          </p:grpSpPr>
          <p:pic>
            <p:nvPicPr>
              <p:cNvPr id="11" name="図 10">
                <a:extLst>
                  <a:ext uri="{FF2B5EF4-FFF2-40B4-BE49-F238E27FC236}">
                    <a16:creationId xmlns:a16="http://schemas.microsoft.com/office/drawing/2014/main" id="{5DF0D678-DB19-48B3-AB6D-932E23ECCA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103"/>
              <a:stretch/>
            </p:blipFill>
            <p:spPr>
              <a:xfrm>
                <a:off x="7832034" y="459990"/>
                <a:ext cx="3339325" cy="5938019"/>
              </a:xfrm>
              <a:prstGeom prst="rect">
                <a:avLst/>
              </a:prstGeom>
            </p:spPr>
          </p:pic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E377D943-240D-4E0F-B24E-EC274DAC4215}"/>
                  </a:ext>
                </a:extLst>
              </p:cNvPr>
              <p:cNvSpPr/>
              <p:nvPr/>
            </p:nvSpPr>
            <p:spPr>
              <a:xfrm>
                <a:off x="7832034" y="549965"/>
                <a:ext cx="1099931" cy="36443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5" name="直線矢印コネクタ 14">
              <a:extLst>
                <a:ext uri="{FF2B5EF4-FFF2-40B4-BE49-F238E27FC236}">
                  <a16:creationId xmlns:a16="http://schemas.microsoft.com/office/drawing/2014/main" id="{9C43BF62-EE9C-4504-BE6E-F719922F09C1}"/>
                </a:ext>
              </a:extLst>
            </p:cNvPr>
            <p:cNvCxnSpPr>
              <a:cxnSpLocks/>
            </p:cNvCxnSpPr>
            <p:nvPr/>
          </p:nvCxnSpPr>
          <p:spPr>
            <a:xfrm>
              <a:off x="3794549" y="2199861"/>
              <a:ext cx="1539450" cy="7984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矢印コネクタ 16">
              <a:extLst>
                <a:ext uri="{FF2B5EF4-FFF2-40B4-BE49-F238E27FC236}">
                  <a16:creationId xmlns:a16="http://schemas.microsoft.com/office/drawing/2014/main" id="{5AF4BA38-C24B-4C41-8F2B-D31FD6AD2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2887" y="3078296"/>
              <a:ext cx="1477617" cy="11756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四角形: 角を丸くする 18">
              <a:extLst>
                <a:ext uri="{FF2B5EF4-FFF2-40B4-BE49-F238E27FC236}">
                  <a16:creationId xmlns:a16="http://schemas.microsoft.com/office/drawing/2014/main" id="{D24DAF54-C9A5-4D56-B888-A910295243A5}"/>
                </a:ext>
              </a:extLst>
            </p:cNvPr>
            <p:cNvSpPr/>
            <p:nvPr/>
          </p:nvSpPr>
          <p:spPr>
            <a:xfrm>
              <a:off x="5360504" y="1227264"/>
              <a:ext cx="3605037" cy="462500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3E31EBF-EF76-4F8E-9A06-53D7BE53D3BB}"/>
                </a:ext>
              </a:extLst>
            </p:cNvPr>
            <p:cNvSpPr txBox="1"/>
            <p:nvPr/>
          </p:nvSpPr>
          <p:spPr>
            <a:xfrm>
              <a:off x="6751983" y="649357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h5-server </a:t>
              </a:r>
              <a:endParaRPr kumimoji="1" lang="ja-JP" altLang="en-US" dirty="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879C4B6E-EB9B-4019-8785-5ADB1D5F086D}"/>
                </a:ext>
              </a:extLst>
            </p:cNvPr>
            <p:cNvSpPr txBox="1"/>
            <p:nvPr/>
          </p:nvSpPr>
          <p:spPr>
            <a:xfrm>
              <a:off x="5635709" y="2588904"/>
              <a:ext cx="302812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/>
                <a:t>从数据库拿到已发布的作品内容，</a:t>
              </a:r>
              <a:endParaRPr kumimoji="1" lang="en-US" altLang="zh-CN" sz="1600" dirty="0"/>
            </a:p>
            <a:p>
              <a:r>
                <a:rPr lang="zh-CN" altLang="en-US" sz="1600" dirty="0"/>
                <a:t>使用</a:t>
              </a:r>
              <a:r>
                <a:rPr lang="en-US" altLang="zh-CN" sz="1600" dirty="0"/>
                <a:t>vue3</a:t>
              </a:r>
              <a:r>
                <a:rPr lang="zh-CN" altLang="en-US" sz="1600" dirty="0"/>
                <a:t>，</a:t>
              </a:r>
              <a:endParaRPr lang="en-US" altLang="zh-CN" sz="1600" dirty="0"/>
            </a:p>
            <a:p>
              <a:r>
                <a:rPr kumimoji="1" lang="zh-CN" altLang="en-US" sz="1600" dirty="0"/>
                <a:t>跟业务组件库</a:t>
              </a:r>
              <a:r>
                <a:rPr kumimoji="1" lang="en-US" altLang="zh-CN" sz="1600" dirty="0"/>
                <a:t>(</a:t>
              </a:r>
              <a:r>
                <a:rPr kumimoji="1" lang="en-US" altLang="zh-CN" sz="1600" dirty="0" err="1"/>
                <a:t>lego</a:t>
              </a:r>
              <a:r>
                <a:rPr kumimoji="1" lang="en-US" altLang="zh-CN" sz="1600" dirty="0"/>
                <a:t>-component)</a:t>
              </a:r>
            </a:p>
            <a:p>
              <a:r>
                <a:rPr kumimoji="1" lang="zh-CN" altLang="en-US" sz="1600" dirty="0"/>
                <a:t>服务端渲染</a:t>
              </a:r>
              <a:r>
                <a:rPr lang="en-US" altLang="zh-CN" sz="1600" dirty="0"/>
                <a:t>(SSR)</a:t>
              </a:r>
              <a:r>
                <a:rPr kumimoji="1" lang="zh-CN" altLang="en-US" sz="1600" dirty="0"/>
                <a:t>成</a:t>
              </a:r>
              <a:r>
                <a:rPr kumimoji="1" lang="en-US" altLang="zh-CN" sz="1600" dirty="0"/>
                <a:t>h5 </a:t>
              </a:r>
              <a:r>
                <a:rPr kumimoji="1" lang="zh-CN" altLang="en-US" sz="1600" dirty="0"/>
                <a:t>网页</a:t>
              </a:r>
              <a:endParaRPr kumimoji="1" lang="ja-JP" altLang="en-US" sz="1600" dirty="0"/>
            </a:p>
          </p:txBody>
        </p:sp>
        <p:sp>
          <p:nvSpPr>
            <p:cNvPr id="22" name="矢印: 右 21">
              <a:extLst>
                <a:ext uri="{FF2B5EF4-FFF2-40B4-BE49-F238E27FC236}">
                  <a16:creationId xmlns:a16="http://schemas.microsoft.com/office/drawing/2014/main" id="{6F131346-446A-486F-BEDD-7EEDD3D8433B}"/>
                </a:ext>
              </a:extLst>
            </p:cNvPr>
            <p:cNvSpPr/>
            <p:nvPr/>
          </p:nvSpPr>
          <p:spPr>
            <a:xfrm>
              <a:off x="9104689" y="3130826"/>
              <a:ext cx="1178998" cy="4638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4C3460E4-9EDC-4B88-96DA-2A7905704906}"/>
                </a:ext>
              </a:extLst>
            </p:cNvPr>
            <p:cNvSpPr txBox="1"/>
            <p:nvPr/>
          </p:nvSpPr>
          <p:spPr>
            <a:xfrm>
              <a:off x="9316836" y="2847272"/>
              <a:ext cx="754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/>
                <a:t>html</a:t>
              </a:r>
              <a:endParaRPr kumimoji="1" lang="ja-JP" altLang="en-US" dirty="0"/>
            </a:p>
          </p:txBody>
        </p:sp>
        <p:sp>
          <p:nvSpPr>
            <p:cNvPr id="24" name="四角形: 角を丸くする 23">
              <a:extLst>
                <a:ext uri="{FF2B5EF4-FFF2-40B4-BE49-F238E27FC236}">
                  <a16:creationId xmlns:a16="http://schemas.microsoft.com/office/drawing/2014/main" id="{382EB7F7-0DF2-4718-93D4-35BDF42CFEED}"/>
                </a:ext>
              </a:extLst>
            </p:cNvPr>
            <p:cNvSpPr/>
            <p:nvPr/>
          </p:nvSpPr>
          <p:spPr>
            <a:xfrm>
              <a:off x="10283687" y="2601242"/>
              <a:ext cx="1457739" cy="240109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DCAB9A3C-F5EF-49E4-88D7-55429086DDA5}"/>
                </a:ext>
              </a:extLst>
            </p:cNvPr>
            <p:cNvSpPr txBox="1"/>
            <p:nvPr/>
          </p:nvSpPr>
          <p:spPr>
            <a:xfrm>
              <a:off x="10711962" y="2262809"/>
              <a:ext cx="8945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</a:t>
              </a:r>
              <a:r>
                <a:rPr kumimoji="1" lang="en-US" altLang="ja-JP" dirty="0"/>
                <a:t>5</a:t>
              </a:r>
              <a:r>
                <a:rPr lang="zh-CN" altLang="en-US" dirty="0"/>
                <a:t>端</a:t>
              </a:r>
              <a:endParaRPr kumimoji="1" lang="ja-JP" altLang="en-US" dirty="0"/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FCD5D67C-88C3-4D8D-899D-BCE9AD8D3A22}"/>
                </a:ext>
              </a:extLst>
            </p:cNvPr>
            <p:cNvSpPr txBox="1"/>
            <p:nvPr/>
          </p:nvSpPr>
          <p:spPr>
            <a:xfrm>
              <a:off x="10367405" y="3216604"/>
              <a:ext cx="12390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/>
                <a:t>用户手机电脑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4090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776C6A9-2CA7-472E-AF6C-4F54F0E5BBC5}"/>
              </a:ext>
            </a:extLst>
          </p:cNvPr>
          <p:cNvSpPr txBox="1"/>
          <p:nvPr/>
        </p:nvSpPr>
        <p:spPr>
          <a:xfrm>
            <a:off x="4803913" y="2979290"/>
            <a:ext cx="24251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4000" dirty="0"/>
              <a:t>px</a:t>
            </a:r>
            <a:r>
              <a:rPr kumimoji="1" lang="zh-CN" altLang="en-US" sz="4000" dirty="0"/>
              <a:t>转</a:t>
            </a:r>
            <a:r>
              <a:rPr kumimoji="1" lang="en-US" altLang="zh-CN" sz="4000" dirty="0" err="1"/>
              <a:t>vw</a:t>
            </a:r>
            <a:endParaRPr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2395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3E15FCA-D9EC-451C-BBF2-C8902B110DA2}"/>
              </a:ext>
            </a:extLst>
          </p:cNvPr>
          <p:cNvSpPr txBox="1"/>
          <p:nvPr/>
        </p:nvSpPr>
        <p:spPr>
          <a:xfrm>
            <a:off x="411643" y="101117"/>
            <a:ext cx="44055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前端编辑器端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kumimoji="1" lang="zh-CN" altLang="en-US" dirty="0"/>
              <a:t>白色区域为前端画布，画布宽为</a:t>
            </a:r>
            <a:r>
              <a:rPr kumimoji="1" lang="en-US" altLang="zh-CN" dirty="0"/>
              <a:t>375px</a:t>
            </a:r>
          </a:p>
          <a:p>
            <a:r>
              <a:rPr kumimoji="1" lang="zh-CN" altLang="en-US" dirty="0"/>
              <a:t>绿色方块长为</a:t>
            </a:r>
            <a:r>
              <a:rPr kumimoji="1" lang="en-US" altLang="zh-CN" dirty="0"/>
              <a:t>75px</a:t>
            </a:r>
            <a:r>
              <a:rPr kumimoji="1" lang="zh-CN" altLang="en-US" dirty="0"/>
              <a:t>，它是水平居中的</a:t>
            </a:r>
            <a:endParaRPr kumimoji="1" lang="en-US" altLang="zh-CN" dirty="0"/>
          </a:p>
          <a:p>
            <a:r>
              <a:rPr lang="zh-CN" altLang="en-US" dirty="0"/>
              <a:t>按照这个布局发布该作品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6E89BF8-E8FD-433F-91FC-EB2104ECFC19}"/>
              </a:ext>
            </a:extLst>
          </p:cNvPr>
          <p:cNvSpPr/>
          <p:nvPr/>
        </p:nvSpPr>
        <p:spPr>
          <a:xfrm>
            <a:off x="120920" y="2252869"/>
            <a:ext cx="4452730" cy="408829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6A2323-3922-44E8-ADE1-594BA54C94A3}"/>
              </a:ext>
            </a:extLst>
          </p:cNvPr>
          <p:cNvSpPr/>
          <p:nvPr/>
        </p:nvSpPr>
        <p:spPr>
          <a:xfrm>
            <a:off x="1025378" y="2458278"/>
            <a:ext cx="2759768" cy="37768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2AE096-DD8D-4D9C-BBE9-5BA9984D4021}"/>
              </a:ext>
            </a:extLst>
          </p:cNvPr>
          <p:cNvSpPr/>
          <p:nvPr/>
        </p:nvSpPr>
        <p:spPr>
          <a:xfrm>
            <a:off x="2006039" y="3094386"/>
            <a:ext cx="798445" cy="4505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D67DC7EA-990B-453E-BD7A-F82836C2ABE5}"/>
              </a:ext>
            </a:extLst>
          </p:cNvPr>
          <p:cNvCxnSpPr>
            <a:cxnSpLocks/>
          </p:cNvCxnSpPr>
          <p:nvPr/>
        </p:nvCxnSpPr>
        <p:spPr>
          <a:xfrm flipH="1">
            <a:off x="1033661" y="3094386"/>
            <a:ext cx="972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2A036A47-2BA8-4771-8D0B-9FCD137E7788}"/>
              </a:ext>
            </a:extLst>
          </p:cNvPr>
          <p:cNvCxnSpPr/>
          <p:nvPr/>
        </p:nvCxnSpPr>
        <p:spPr>
          <a:xfrm flipV="1">
            <a:off x="1997756" y="2458278"/>
            <a:ext cx="0" cy="861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96EB2DB-D824-45E2-9697-36697FD78CCE}"/>
              </a:ext>
            </a:extLst>
          </p:cNvPr>
          <p:cNvSpPr txBox="1"/>
          <p:nvPr/>
        </p:nvSpPr>
        <p:spPr>
          <a:xfrm>
            <a:off x="2101289" y="2981119"/>
            <a:ext cx="798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75</a:t>
            </a:r>
            <a:r>
              <a:rPr lang="en-US" altLang="zh-CN" sz="1600" dirty="0"/>
              <a:t>px</a:t>
            </a:r>
            <a:endParaRPr kumimoji="1" lang="ja-JP" altLang="en-US" sz="16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2AB6A0E-BE92-4571-9AD4-6DEF72885D70}"/>
              </a:ext>
            </a:extLst>
          </p:cNvPr>
          <p:cNvSpPr txBox="1"/>
          <p:nvPr/>
        </p:nvSpPr>
        <p:spPr>
          <a:xfrm>
            <a:off x="1120626" y="3061249"/>
            <a:ext cx="1099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150</a:t>
            </a:r>
            <a:r>
              <a:rPr kumimoji="1" lang="en-US" altLang="zh-CN" sz="1400" dirty="0"/>
              <a:t>px</a:t>
            </a:r>
            <a:endParaRPr kumimoji="1" lang="ja-JP" altLang="en-US" sz="1400" dirty="0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7F6A285-7650-4208-89B1-479C04283328}"/>
              </a:ext>
            </a:extLst>
          </p:cNvPr>
          <p:cNvCxnSpPr>
            <a:cxnSpLocks/>
          </p:cNvCxnSpPr>
          <p:nvPr/>
        </p:nvCxnSpPr>
        <p:spPr>
          <a:xfrm>
            <a:off x="2744850" y="3097388"/>
            <a:ext cx="1040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1F5E662-35E7-42C0-AB9D-C50711B88546}"/>
              </a:ext>
            </a:extLst>
          </p:cNvPr>
          <p:cNvSpPr txBox="1"/>
          <p:nvPr/>
        </p:nvSpPr>
        <p:spPr>
          <a:xfrm>
            <a:off x="2899733" y="3081559"/>
            <a:ext cx="1099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150</a:t>
            </a:r>
            <a:r>
              <a:rPr kumimoji="1" lang="en-US" altLang="zh-CN" sz="1400" dirty="0"/>
              <a:t>px</a:t>
            </a:r>
            <a:endParaRPr kumimoji="1" lang="ja-JP" altLang="en-US" sz="1400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45F8DDF4-16CE-435B-8C0E-8C3427975764}"/>
              </a:ext>
            </a:extLst>
          </p:cNvPr>
          <p:cNvSpPr/>
          <p:nvPr/>
        </p:nvSpPr>
        <p:spPr>
          <a:xfrm>
            <a:off x="4573650" y="4151242"/>
            <a:ext cx="2405270" cy="390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9687C71-F35F-4E62-A3CD-331BCF3BCD89}"/>
              </a:ext>
            </a:extLst>
          </p:cNvPr>
          <p:cNvSpPr txBox="1"/>
          <p:nvPr/>
        </p:nvSpPr>
        <p:spPr>
          <a:xfrm>
            <a:off x="5224668" y="3034502"/>
            <a:ext cx="116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，发布</a:t>
            </a:r>
            <a:endParaRPr kumimoji="1" lang="ja-JP" altLang="en-US" dirty="0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7DE36FC-DB80-4829-8AAD-332E3EF16F1F}"/>
              </a:ext>
            </a:extLst>
          </p:cNvPr>
          <p:cNvSpPr/>
          <p:nvPr/>
        </p:nvSpPr>
        <p:spPr>
          <a:xfrm>
            <a:off x="7306924" y="1845364"/>
            <a:ext cx="3748705" cy="44958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7BDA60D-105B-4B53-AEC3-A3A0ACFA39A5}"/>
              </a:ext>
            </a:extLst>
          </p:cNvPr>
          <p:cNvSpPr txBox="1"/>
          <p:nvPr/>
        </p:nvSpPr>
        <p:spPr>
          <a:xfrm>
            <a:off x="6746176" y="7043"/>
            <a:ext cx="48569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3</a:t>
            </a:r>
            <a:r>
              <a:rPr kumimoji="1" lang="zh-CN" altLang="en-US" sz="1600" dirty="0"/>
              <a:t>，</a:t>
            </a:r>
            <a:endParaRPr kumimoji="1" lang="en-US" altLang="zh-CN" sz="1600" dirty="0"/>
          </a:p>
          <a:p>
            <a:r>
              <a:rPr kumimoji="1" lang="zh-CN" altLang="en-US" sz="1600" dirty="0"/>
              <a:t>如果在</a:t>
            </a:r>
            <a:r>
              <a:rPr kumimoji="1" lang="en-US" altLang="zh-CN" sz="1600" dirty="0"/>
              <a:t>iPhone SE</a:t>
            </a:r>
            <a:r>
              <a:rPr kumimoji="1" lang="zh-CN" altLang="en-US" sz="1600" dirty="0"/>
              <a:t>上查看这个作品没有任何问题</a:t>
            </a:r>
            <a:r>
              <a:rPr kumimoji="1" lang="en-US" altLang="zh-CN" sz="1600" dirty="0"/>
              <a:t>,</a:t>
            </a:r>
          </a:p>
          <a:p>
            <a:r>
              <a:rPr kumimoji="1" lang="zh-CN" altLang="en-US" sz="1600" dirty="0"/>
              <a:t>因为</a:t>
            </a:r>
            <a:r>
              <a:rPr kumimoji="1" lang="en-US" altLang="zh-CN" sz="1600" dirty="0"/>
              <a:t>iPhone SE</a:t>
            </a:r>
            <a:r>
              <a:rPr kumimoji="1" lang="zh-CN" altLang="en-US" sz="1600" dirty="0"/>
              <a:t>宽刚好为</a:t>
            </a:r>
            <a:r>
              <a:rPr kumimoji="1" lang="en-US" altLang="zh-CN" sz="1600" dirty="0"/>
              <a:t>375px</a:t>
            </a:r>
          </a:p>
          <a:p>
            <a:endParaRPr kumimoji="1" lang="en-US" altLang="zh-CN" sz="1600" dirty="0"/>
          </a:p>
          <a:p>
            <a:r>
              <a:rPr lang="zh-CN" altLang="en-US" sz="1600" dirty="0"/>
              <a:t>如果在</a:t>
            </a:r>
            <a:r>
              <a:rPr lang="en-US" altLang="zh-CN" sz="1600" dirty="0"/>
              <a:t>iPhone XR</a:t>
            </a:r>
            <a:r>
              <a:rPr kumimoji="1" lang="zh-CN" altLang="en-US" sz="1600" dirty="0"/>
              <a:t>上查看这个作品，就会出现问题</a:t>
            </a:r>
            <a:endParaRPr kumimoji="1" lang="en-US" altLang="zh-CN" sz="1600" dirty="0"/>
          </a:p>
          <a:p>
            <a:r>
              <a:rPr lang="zh-CN" altLang="en-US" sz="1600" dirty="0"/>
              <a:t>因为</a:t>
            </a:r>
            <a:r>
              <a:rPr lang="en-US" altLang="zh-CN" sz="1600" dirty="0"/>
              <a:t>iPhone XR</a:t>
            </a:r>
            <a:r>
              <a:rPr lang="zh-CN" altLang="en-US" sz="1600" dirty="0"/>
              <a:t>的宽为</a:t>
            </a:r>
            <a:r>
              <a:rPr lang="en-US" altLang="zh-CN" sz="1600" dirty="0"/>
              <a:t>414px</a:t>
            </a:r>
          </a:p>
          <a:p>
            <a:r>
              <a:rPr lang="zh-CN" altLang="en-US" sz="1600" dirty="0"/>
              <a:t>如图所示</a:t>
            </a:r>
            <a:r>
              <a:rPr lang="en-US" altLang="zh-CN" sz="1600" dirty="0"/>
              <a:t>,</a:t>
            </a:r>
            <a:r>
              <a:rPr lang="zh-CN" altLang="en-US" sz="1600" dirty="0"/>
              <a:t>绿色方块不再水平居中</a:t>
            </a:r>
            <a:endParaRPr kumimoji="1" lang="en-US" altLang="zh-CN" sz="16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6B1A2614-F2B7-456F-8241-20A5CAE36DB4}"/>
              </a:ext>
            </a:extLst>
          </p:cNvPr>
          <p:cNvSpPr txBox="1"/>
          <p:nvPr/>
        </p:nvSpPr>
        <p:spPr>
          <a:xfrm>
            <a:off x="1333965" y="2481193"/>
            <a:ext cx="88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100</a:t>
            </a:r>
            <a:r>
              <a:rPr kumimoji="1" lang="en-US" altLang="zh-CN" sz="1600" dirty="0"/>
              <a:t>px</a:t>
            </a:r>
            <a:endParaRPr kumimoji="1" lang="ja-JP" altLang="en-US" sz="1600" dirty="0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9FEB511E-85F7-4ED9-AE04-679872AF2FFA}"/>
              </a:ext>
            </a:extLst>
          </p:cNvPr>
          <p:cNvSpPr/>
          <p:nvPr/>
        </p:nvSpPr>
        <p:spPr>
          <a:xfrm>
            <a:off x="8280943" y="2468639"/>
            <a:ext cx="798445" cy="45057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40B9C4FA-AD1C-47D9-BFC6-88567E75F002}"/>
              </a:ext>
            </a:extLst>
          </p:cNvPr>
          <p:cNvCxnSpPr>
            <a:cxnSpLocks/>
          </p:cNvCxnSpPr>
          <p:nvPr/>
        </p:nvCxnSpPr>
        <p:spPr>
          <a:xfrm flipH="1">
            <a:off x="7308565" y="2468639"/>
            <a:ext cx="9723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82A80B48-5A1F-4EE4-8905-A07B3EF405C7}"/>
              </a:ext>
            </a:extLst>
          </p:cNvPr>
          <p:cNvCxnSpPr/>
          <p:nvPr/>
        </p:nvCxnSpPr>
        <p:spPr>
          <a:xfrm flipV="1">
            <a:off x="8272660" y="1832531"/>
            <a:ext cx="0" cy="861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E4D76E8B-E629-4E2C-BCCE-8EA697CDE55B}"/>
              </a:ext>
            </a:extLst>
          </p:cNvPr>
          <p:cNvSpPr txBox="1"/>
          <p:nvPr/>
        </p:nvSpPr>
        <p:spPr>
          <a:xfrm>
            <a:off x="8376193" y="2355372"/>
            <a:ext cx="798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75</a:t>
            </a:r>
            <a:r>
              <a:rPr lang="en-US" altLang="zh-CN" sz="1600" dirty="0"/>
              <a:t>px</a:t>
            </a:r>
            <a:endParaRPr kumimoji="1" lang="ja-JP" altLang="en-US" sz="16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BB8936A0-D476-42E1-A123-6001D0846BF0}"/>
              </a:ext>
            </a:extLst>
          </p:cNvPr>
          <p:cNvSpPr txBox="1"/>
          <p:nvPr/>
        </p:nvSpPr>
        <p:spPr>
          <a:xfrm>
            <a:off x="7395530" y="2435502"/>
            <a:ext cx="1099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150</a:t>
            </a:r>
            <a:r>
              <a:rPr kumimoji="1" lang="en-US" altLang="zh-CN" sz="1400" dirty="0"/>
              <a:t>px</a:t>
            </a:r>
            <a:endParaRPr kumimoji="1" lang="ja-JP" altLang="en-US" sz="1400" dirty="0"/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852E4170-96FA-4D86-83AE-BC12337E3C9D}"/>
              </a:ext>
            </a:extLst>
          </p:cNvPr>
          <p:cNvCxnSpPr>
            <a:cxnSpLocks/>
          </p:cNvCxnSpPr>
          <p:nvPr/>
        </p:nvCxnSpPr>
        <p:spPr>
          <a:xfrm flipV="1">
            <a:off x="9019754" y="2455812"/>
            <a:ext cx="2035875" cy="15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16360EC-0858-4A2F-A4A4-0F61111F4B85}"/>
              </a:ext>
            </a:extLst>
          </p:cNvPr>
          <p:cNvSpPr txBox="1"/>
          <p:nvPr/>
        </p:nvSpPr>
        <p:spPr>
          <a:xfrm>
            <a:off x="9756077" y="2463726"/>
            <a:ext cx="718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dirty="0"/>
              <a:t>189</a:t>
            </a:r>
            <a:r>
              <a:rPr kumimoji="1" lang="en-US" altLang="zh-CN" sz="1400" dirty="0"/>
              <a:t>px</a:t>
            </a:r>
            <a:endParaRPr kumimoji="1" lang="ja-JP" altLang="en-US" sz="1400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6B0451A2-2AEE-463A-9522-1E087A7B9548}"/>
              </a:ext>
            </a:extLst>
          </p:cNvPr>
          <p:cNvSpPr txBox="1"/>
          <p:nvPr/>
        </p:nvSpPr>
        <p:spPr>
          <a:xfrm>
            <a:off x="7608869" y="1855446"/>
            <a:ext cx="886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100</a:t>
            </a:r>
            <a:r>
              <a:rPr kumimoji="1" lang="en-US" altLang="zh-CN" sz="1600" dirty="0"/>
              <a:t>px</a:t>
            </a:r>
            <a:endParaRPr kumimoji="1" lang="ja-JP" altLang="en-US" sz="1600" dirty="0"/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E0004AE-FFC2-4E42-A7C4-2B038297FEEF}"/>
              </a:ext>
            </a:extLst>
          </p:cNvPr>
          <p:cNvSpPr txBox="1"/>
          <p:nvPr/>
        </p:nvSpPr>
        <p:spPr>
          <a:xfrm>
            <a:off x="7395530" y="6398001"/>
            <a:ext cx="3590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zh-CN" altLang="en-US" dirty="0"/>
              <a:t>，因此需要将</a:t>
            </a:r>
            <a:r>
              <a:rPr kumimoji="1" lang="en-US" altLang="zh-CN" dirty="0"/>
              <a:t>px</a:t>
            </a:r>
            <a:r>
              <a:rPr kumimoji="1" lang="zh-CN" altLang="en-US" dirty="0"/>
              <a:t>转成</a:t>
            </a:r>
            <a:r>
              <a:rPr kumimoji="1" lang="en-US" altLang="zh-CN" dirty="0" err="1"/>
              <a:t>vw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5455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82B331C-5097-47E8-BEB5-079917C439C6}"/>
              </a:ext>
            </a:extLst>
          </p:cNvPr>
          <p:cNvSpPr txBox="1"/>
          <p:nvPr/>
        </p:nvSpPr>
        <p:spPr>
          <a:xfrm>
            <a:off x="3445565" y="3171447"/>
            <a:ext cx="43599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px、rpx、em、rem、%、vw、vh、vm</a:t>
            </a:r>
          </a:p>
        </p:txBody>
      </p:sp>
    </p:spTree>
    <p:extLst>
      <p:ext uri="{BB962C8B-B14F-4D97-AF65-F5344CB8AC3E}">
        <p14:creationId xmlns:p14="http://schemas.microsoft.com/office/powerpoint/2010/main" val="178008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EDF044-53C9-4AA7-AF84-C5FF65B38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76" y="995572"/>
            <a:ext cx="10192274" cy="526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01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7A809A8-E04B-4F06-9E7C-E8E6303B5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61" y="2165963"/>
            <a:ext cx="4233287" cy="2208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241E250-180D-440E-83D5-9AECAB0E1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919" y="1081418"/>
            <a:ext cx="6999520" cy="3807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7509C5D4-CBBB-4586-AB89-61269A3CE599}"/>
              </a:ext>
            </a:extLst>
          </p:cNvPr>
          <p:cNvSpPr/>
          <p:nvPr/>
        </p:nvSpPr>
        <p:spPr>
          <a:xfrm>
            <a:off x="4410848" y="2898913"/>
            <a:ext cx="631605" cy="37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5900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DCB7655-F045-4AAB-8A27-B34D52A6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0" y="2876368"/>
            <a:ext cx="3803373" cy="2065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82E901A-270C-44A5-B028-91911201E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767" y="1565326"/>
            <a:ext cx="7598963" cy="4276521"/>
          </a:xfrm>
          <a:prstGeom prst="rect">
            <a:avLst/>
          </a:prstGeom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EF2AA305-DC3C-44D7-ACA7-1E7BDB479035}"/>
              </a:ext>
            </a:extLst>
          </p:cNvPr>
          <p:cNvSpPr/>
          <p:nvPr/>
        </p:nvSpPr>
        <p:spPr>
          <a:xfrm>
            <a:off x="3856383" y="3736517"/>
            <a:ext cx="617384" cy="411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6700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197</Words>
  <Application>Microsoft Office PowerPoint</Application>
  <PresentationFormat>ワイド画面</PresentationFormat>
  <Paragraphs>52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4" baseType="lpstr">
      <vt:lpstr>-apple-system</vt:lpstr>
      <vt:lpstr>游ゴシック</vt:lpstr>
      <vt:lpstr>游ゴシック Light</vt:lpstr>
      <vt:lpstr>Arial</vt:lpstr>
      <vt:lpstr>Consolas</vt:lpstr>
      <vt:lpstr>Roboto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zhang haifeng</dc:creator>
  <cp:lastModifiedBy>zhang haifeng</cp:lastModifiedBy>
  <cp:revision>37</cp:revision>
  <dcterms:created xsi:type="dcterms:W3CDTF">2022-01-19T03:10:14Z</dcterms:created>
  <dcterms:modified xsi:type="dcterms:W3CDTF">2022-01-21T05:37:58Z</dcterms:modified>
</cp:coreProperties>
</file>